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85750"/>
            <a:ext cx="1169789" cy="4286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36151" y="414338"/>
            <a:ext cx="112209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1252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UBS Hackathon 2025</a:t>
            </a:r>
            <a:endParaRPr lang="en-US" sz="837" dirty="0"/>
          </a:p>
        </p:txBody>
      </p:sp>
      <p:sp>
        <p:nvSpPr>
          <p:cNvPr id="5" name="Text 1"/>
          <p:cNvSpPr/>
          <p:nvPr/>
        </p:nvSpPr>
        <p:spPr>
          <a:xfrm>
            <a:off x="785087" y="857250"/>
            <a:ext cx="7573798" cy="6172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007B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Financial Risk Analyzer Agent</a:t>
            </a:r>
            <a:endParaRPr lang="en-US" sz="4050" dirty="0"/>
          </a:p>
        </p:txBody>
      </p:sp>
      <p:sp>
        <p:nvSpPr>
          <p:cNvPr id="6" name="Text 2"/>
          <p:cNvSpPr/>
          <p:nvPr/>
        </p:nvSpPr>
        <p:spPr>
          <a:xfrm>
            <a:off x="2277991" y="1617334"/>
            <a:ext cx="458801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Risk Intelligence for UBS</a:t>
            </a:r>
            <a:endParaRPr lang="en-US" sz="2025" dirty="0"/>
          </a:p>
        </p:txBody>
      </p:sp>
      <p:sp>
        <p:nvSpPr>
          <p:cNvPr id="7" name="Text 3"/>
          <p:cNvSpPr/>
          <p:nvPr/>
        </p:nvSpPr>
        <p:spPr>
          <a:xfrm>
            <a:off x="1729597" y="2217409"/>
            <a:ext cx="56847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007B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Transforming reactive risk management into proactive risk intelligence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1714500" y="2903209"/>
            <a:ext cx="5715000" cy="1400175"/>
          </a:xfrm>
          <a:prstGeom prst="rect">
            <a:avLst/>
          </a:prstGeom>
          <a:solidFill>
            <a:srgbClr val="DC3545">
              <a:alpha val="10000"/>
            </a:srgbClr>
          </a:solidFill>
          <a:ln/>
        </p:spPr>
      </p:sp>
      <p:sp>
        <p:nvSpPr>
          <p:cNvPr id="9" name="Shape 5"/>
          <p:cNvSpPr/>
          <p:nvPr/>
        </p:nvSpPr>
        <p:spPr>
          <a:xfrm>
            <a:off x="1714500" y="2903209"/>
            <a:ext cx="28575" cy="1400175"/>
          </a:xfrm>
          <a:prstGeom prst="rect">
            <a:avLst/>
          </a:prstGeom>
          <a:solidFill>
            <a:srgbClr val="DC3545"/>
          </a:solidFill>
          <a:ln/>
        </p:spPr>
      </p:sp>
      <p:sp>
        <p:nvSpPr>
          <p:cNvPr id="10" name="Text 6"/>
          <p:cNvSpPr/>
          <p:nvPr/>
        </p:nvSpPr>
        <p:spPr>
          <a:xfrm>
            <a:off x="1857375" y="3046084"/>
            <a:ext cx="542925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575" b="1" dirty="0">
                <a:solidFill>
                  <a:srgbClr val="DC354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Problem</a:t>
            </a:r>
            <a:endParaRPr lang="en-US" sz="1575" dirty="0"/>
          </a:p>
        </p:txBody>
      </p:sp>
      <p:sp>
        <p:nvSpPr>
          <p:cNvPr id="11" name="Text 7"/>
          <p:cNvSpPr/>
          <p:nvPr/>
        </p:nvSpPr>
        <p:spPr>
          <a:xfrm>
            <a:off x="1857375" y="3453278"/>
            <a:ext cx="5429250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238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Financial institutions struggle with fragmented risk assessment, delayed insights, and human bias in analyzing market, credit, liquidity, operational, and regulatory risks. </a:t>
            </a:r>
            <a:endParaRPr lang="en-US" sz="1238" dirty="0"/>
          </a:p>
        </p:txBody>
      </p:sp>
      <p:sp>
        <p:nvSpPr>
          <p:cNvPr id="12" name="Text 8"/>
          <p:cNvSpPr/>
          <p:nvPr/>
        </p:nvSpPr>
        <p:spPr>
          <a:xfrm>
            <a:off x="285750" y="4517696"/>
            <a:ext cx="8380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C75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FinRisk AI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8792868" y="4517696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C75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2651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6342283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700" b="1" dirty="0">
                <a:solidFill>
                  <a:srgbClr val="21252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Business Problem &amp; Our Solution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285750" y="1085850"/>
            <a:ext cx="4143375" cy="2443163"/>
          </a:xfrm>
          <a:prstGeom prst="rect">
            <a:avLst/>
          </a:prstGeom>
          <a:solidFill>
            <a:srgbClr val="DC3545">
              <a:alpha val="1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1085850"/>
            <a:ext cx="28575" cy="2443163"/>
          </a:xfrm>
          <a:prstGeom prst="rect">
            <a:avLst/>
          </a:prstGeom>
          <a:solidFill>
            <a:srgbClr val="DC3545"/>
          </a:solidFill>
          <a:ln/>
        </p:spPr>
      </p:sp>
      <p:sp>
        <p:nvSpPr>
          <p:cNvPr id="6" name="Text 3"/>
          <p:cNvSpPr/>
          <p:nvPr/>
        </p:nvSpPr>
        <p:spPr>
          <a:xfrm>
            <a:off x="428625" y="1228725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DC354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Business Problem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28625" y="1593056"/>
            <a:ext cx="385762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Financial institutions face critical challenges in risk management: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71500" y="2035969"/>
            <a:ext cx="37147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Siloed risk assessment processes across different departments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571500" y="2421731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Delayed insights due to manual data collection and analysis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571500" y="2614613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Inconsistent risk evaluation methodologies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571500" y="2807494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Human bias in interpreting complex market signals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571500" y="3000375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Inability to process vast amounts of real-time data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571500" y="3193256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Regulatory compliance gaps due to oversight</a:t>
            </a:r>
            <a:endParaRPr lang="en-US" sz="942" dirty="0"/>
          </a:p>
        </p:txBody>
      </p:sp>
      <p:sp>
        <p:nvSpPr>
          <p:cNvPr id="14" name="Shape 11"/>
          <p:cNvSpPr/>
          <p:nvPr/>
        </p:nvSpPr>
        <p:spPr>
          <a:xfrm>
            <a:off x="285750" y="3743325"/>
            <a:ext cx="4143375" cy="2636044"/>
          </a:xfrm>
          <a:prstGeom prst="rect">
            <a:avLst/>
          </a:prstGeom>
          <a:solidFill>
            <a:srgbClr val="28A745">
              <a:alpha val="1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285750" y="3743325"/>
            <a:ext cx="28575" cy="2636044"/>
          </a:xfrm>
          <a:prstGeom prst="rect">
            <a:avLst/>
          </a:prstGeom>
          <a:solidFill>
            <a:srgbClr val="28A745"/>
          </a:solidFill>
          <a:ln/>
        </p:spPr>
      </p:sp>
      <p:sp>
        <p:nvSpPr>
          <p:cNvPr id="16" name="Text 13"/>
          <p:cNvSpPr/>
          <p:nvPr/>
        </p:nvSpPr>
        <p:spPr>
          <a:xfrm>
            <a:off x="428625" y="3886200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28A74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Solution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428625" y="4250531"/>
            <a:ext cx="385762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Financial Risk Analyzer Agent addresses these challenges by: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571500" y="4693444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Unifying risk assessment through a multi-agent AI system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571500" y="4886325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Providing real-time monitoring and analysis of risk factors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571500" y="5079206"/>
            <a:ext cx="37147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Implementing consistent, quantifiable risk scoring methodology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571500" y="5464969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Eliminating human bias with data-driven analysis</a:t>
            </a:r>
            <a:endParaRPr lang="en-US" sz="942" dirty="0"/>
          </a:p>
        </p:txBody>
      </p:sp>
      <p:sp>
        <p:nvSpPr>
          <p:cNvPr id="22" name="Text 19"/>
          <p:cNvSpPr/>
          <p:nvPr/>
        </p:nvSpPr>
        <p:spPr>
          <a:xfrm>
            <a:off x="571500" y="5657850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Leveraging multiple data sources through specialized APIs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571500" y="5850731"/>
            <a:ext cx="37147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Generating comprehensive risk reports with actionable insights</a:t>
            </a:r>
            <a:endParaRPr lang="en-US" sz="942" dirty="0"/>
          </a:p>
        </p:txBody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2668191"/>
            <a:ext cx="4143375" cy="2343150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285750" y="6807994"/>
            <a:ext cx="8380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C75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FinRisk AI</a:t>
            </a:r>
            <a:endParaRPr lang="en-US" sz="837" dirty="0"/>
          </a:p>
        </p:txBody>
      </p:sp>
      <p:sp>
        <p:nvSpPr>
          <p:cNvPr id="26" name="Text 22"/>
          <p:cNvSpPr/>
          <p:nvPr/>
        </p:nvSpPr>
        <p:spPr>
          <a:xfrm>
            <a:off x="8792868" y="6807994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C75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650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7431342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700" b="1" dirty="0">
                <a:solidFill>
                  <a:srgbClr val="21252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 the Hood: Architecture &amp; Technology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85750" y="1085850"/>
            <a:ext cx="41433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800" b="1" dirty="0">
                <a:solidFill>
                  <a:srgbClr val="007B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Stack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285750" y="1571625"/>
            <a:ext cx="839084" cy="321469"/>
          </a:xfrm>
          <a:prstGeom prst="rect">
            <a:avLst/>
          </a:prstGeom>
          <a:solidFill>
            <a:srgbClr val="DC3545">
              <a:alpha val="10000"/>
            </a:srgbClr>
          </a:solidFill>
          <a:ln w="99">
            <a:solidFill>
              <a:srgbClr val="DC3545">
                <a:alpha val="30000"/>
              </a:srgbClr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668066"/>
            <a:ext cx="112514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9714" y="1635919"/>
            <a:ext cx="42653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Python</a:t>
            </a:r>
            <a:endParaRPr lang="en-US" sz="942" dirty="0"/>
          </a:p>
        </p:txBody>
      </p:sp>
      <p:sp>
        <p:nvSpPr>
          <p:cNvPr id="8" name="Shape 4"/>
          <p:cNvSpPr/>
          <p:nvPr/>
        </p:nvSpPr>
        <p:spPr>
          <a:xfrm>
            <a:off x="1217702" y="1571625"/>
            <a:ext cx="1117606" cy="321469"/>
          </a:xfrm>
          <a:prstGeom prst="rect">
            <a:avLst/>
          </a:prstGeom>
          <a:solidFill>
            <a:srgbClr val="DC3545">
              <a:alpha val="10000"/>
            </a:srgbClr>
          </a:solidFill>
          <a:ln w="99">
            <a:solidFill>
              <a:srgbClr val="DC3545">
                <a:alpha val="30000"/>
              </a:srgbClr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2" y="1668066"/>
            <a:ext cx="144661" cy="128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3813" y="1635919"/>
            <a:ext cx="67290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LangGraph</a:t>
            </a:r>
            <a:endParaRPr lang="en-US" sz="942" dirty="0"/>
          </a:p>
        </p:txBody>
      </p:sp>
      <p:sp>
        <p:nvSpPr>
          <p:cNvPr id="11" name="Shape 6"/>
          <p:cNvSpPr/>
          <p:nvPr/>
        </p:nvSpPr>
        <p:spPr>
          <a:xfrm>
            <a:off x="2428177" y="1571625"/>
            <a:ext cx="1104379" cy="321469"/>
          </a:xfrm>
          <a:prstGeom prst="rect">
            <a:avLst/>
          </a:prstGeom>
          <a:solidFill>
            <a:srgbClr val="DC3545">
              <a:alpha val="10000"/>
            </a:srgbClr>
          </a:solidFill>
          <a:ln w="99">
            <a:solidFill>
              <a:srgbClr val="DC3545">
                <a:alpha val="30000"/>
              </a:srgbClr>
            </a:solidFill>
            <a:prstDash val="solid"/>
          </a:ln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477" y="1668066"/>
            <a:ext cx="160734" cy="128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760362" y="1635919"/>
            <a:ext cx="64360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LangChain</a:t>
            </a:r>
            <a:endParaRPr lang="en-US" sz="942" dirty="0"/>
          </a:p>
        </p:txBody>
      </p:sp>
      <p:sp>
        <p:nvSpPr>
          <p:cNvPr id="14" name="Shape 8"/>
          <p:cNvSpPr/>
          <p:nvPr/>
        </p:nvSpPr>
        <p:spPr>
          <a:xfrm>
            <a:off x="3625425" y="1571625"/>
            <a:ext cx="680024" cy="321469"/>
          </a:xfrm>
          <a:prstGeom prst="rect">
            <a:avLst/>
          </a:prstGeom>
          <a:solidFill>
            <a:srgbClr val="DC3545">
              <a:alpha val="10000"/>
            </a:srgbClr>
          </a:solidFill>
          <a:ln w="99">
            <a:solidFill>
              <a:srgbClr val="DC3545">
                <a:alpha val="30000"/>
              </a:srgbClr>
            </a:solidFill>
            <a:prstDash val="solid"/>
          </a:ln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725" y="1660922"/>
            <a:ext cx="128588" cy="1285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3925463" y="1628775"/>
            <a:ext cx="25139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LLM</a:t>
            </a:r>
            <a:endParaRPr lang="en-US" sz="942" dirty="0"/>
          </a:p>
        </p:txBody>
      </p:sp>
      <p:sp>
        <p:nvSpPr>
          <p:cNvPr id="17" name="Text 10"/>
          <p:cNvSpPr/>
          <p:nvPr/>
        </p:nvSpPr>
        <p:spPr>
          <a:xfrm>
            <a:off x="285750" y="2235994"/>
            <a:ext cx="41433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7B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APIs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285750" y="2600325"/>
            <a:ext cx="2018109" cy="664369"/>
          </a:xfrm>
          <a:prstGeom prst="rect">
            <a:avLst/>
          </a:prstGeom>
          <a:solidFill>
            <a:srgbClr val="007BFF">
              <a:alpha val="5000"/>
            </a:srgbClr>
          </a:solidFill>
          <a:ln w="99">
            <a:solidFill>
              <a:srgbClr val="007BFF">
                <a:alpha val="20000"/>
              </a:srgbClr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357188" y="2671763"/>
            <a:ext cx="187523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7B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Alpha Vantage API</a:t>
            </a:r>
            <a:endParaRPr lang="en-US" sz="837" dirty="0"/>
          </a:p>
        </p:txBody>
      </p:sp>
      <p:sp>
        <p:nvSpPr>
          <p:cNvPr id="20" name="Text 13"/>
          <p:cNvSpPr/>
          <p:nvPr/>
        </p:nvSpPr>
        <p:spPr>
          <a:xfrm>
            <a:off x="357188" y="2878931"/>
            <a:ext cx="187523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and historical stock data, forex, and cryptocurrencies</a:t>
            </a:r>
            <a:endParaRPr lang="en-US" sz="732" dirty="0"/>
          </a:p>
        </p:txBody>
      </p:sp>
      <p:sp>
        <p:nvSpPr>
          <p:cNvPr id="21" name="Shape 14"/>
          <p:cNvSpPr/>
          <p:nvPr/>
        </p:nvSpPr>
        <p:spPr>
          <a:xfrm>
            <a:off x="2411016" y="2600325"/>
            <a:ext cx="2018109" cy="664369"/>
          </a:xfrm>
          <a:prstGeom prst="rect">
            <a:avLst/>
          </a:prstGeom>
          <a:solidFill>
            <a:srgbClr val="007BFF">
              <a:alpha val="5000"/>
            </a:srgbClr>
          </a:solidFill>
          <a:ln w="99">
            <a:solidFill>
              <a:srgbClr val="007BFF">
                <a:alpha val="20000"/>
              </a:srgbClr>
            </a:solidFill>
            <a:prstDash val="solid"/>
          </a:ln>
        </p:spPr>
      </p:sp>
      <p:sp>
        <p:nvSpPr>
          <p:cNvPr id="22" name="Text 15"/>
          <p:cNvSpPr/>
          <p:nvPr/>
        </p:nvSpPr>
        <p:spPr>
          <a:xfrm>
            <a:off x="2482453" y="2671763"/>
            <a:ext cx="187523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7B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FRED API</a:t>
            </a:r>
            <a:endParaRPr lang="en-US" sz="837" dirty="0"/>
          </a:p>
        </p:txBody>
      </p:sp>
      <p:sp>
        <p:nvSpPr>
          <p:cNvPr id="23" name="Text 16"/>
          <p:cNvSpPr/>
          <p:nvPr/>
        </p:nvSpPr>
        <p:spPr>
          <a:xfrm>
            <a:off x="2482453" y="2878931"/>
            <a:ext cx="187523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Economic indicators and financial data from Federal Reserve</a:t>
            </a:r>
            <a:endParaRPr lang="en-US" sz="732" dirty="0"/>
          </a:p>
        </p:txBody>
      </p:sp>
      <p:sp>
        <p:nvSpPr>
          <p:cNvPr id="24" name="Shape 17"/>
          <p:cNvSpPr/>
          <p:nvPr/>
        </p:nvSpPr>
        <p:spPr>
          <a:xfrm>
            <a:off x="285750" y="3357563"/>
            <a:ext cx="2018109" cy="664369"/>
          </a:xfrm>
          <a:prstGeom prst="rect">
            <a:avLst/>
          </a:prstGeom>
          <a:solidFill>
            <a:srgbClr val="007BFF">
              <a:alpha val="5000"/>
            </a:srgbClr>
          </a:solidFill>
          <a:ln w="99">
            <a:solidFill>
              <a:srgbClr val="007BFF">
                <a:alpha val="20000"/>
              </a:srgbClr>
            </a:solidFill>
            <a:prstDash val="solid"/>
          </a:ln>
        </p:spPr>
      </p:sp>
      <p:sp>
        <p:nvSpPr>
          <p:cNvPr id="25" name="Text 18"/>
          <p:cNvSpPr/>
          <p:nvPr/>
        </p:nvSpPr>
        <p:spPr>
          <a:xfrm>
            <a:off x="357188" y="3429000"/>
            <a:ext cx="187523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7B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SerpAPI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357188" y="3636169"/>
            <a:ext cx="187523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search data for market sentiment analysis</a:t>
            </a:r>
            <a:endParaRPr lang="en-US" sz="732" dirty="0"/>
          </a:p>
        </p:txBody>
      </p:sp>
      <p:sp>
        <p:nvSpPr>
          <p:cNvPr id="27" name="Shape 20"/>
          <p:cNvSpPr/>
          <p:nvPr/>
        </p:nvSpPr>
        <p:spPr>
          <a:xfrm>
            <a:off x="2411016" y="3357563"/>
            <a:ext cx="2018109" cy="664369"/>
          </a:xfrm>
          <a:prstGeom prst="rect">
            <a:avLst/>
          </a:prstGeom>
          <a:solidFill>
            <a:srgbClr val="007BFF">
              <a:alpha val="5000"/>
            </a:srgbClr>
          </a:solidFill>
          <a:ln w="99">
            <a:solidFill>
              <a:srgbClr val="007BFF">
                <a:alpha val="20000"/>
              </a:srgbClr>
            </a:solidFill>
            <a:prstDash val="solid"/>
          </a:ln>
        </p:spPr>
      </p:sp>
      <p:sp>
        <p:nvSpPr>
          <p:cNvPr id="28" name="Text 21"/>
          <p:cNvSpPr/>
          <p:nvPr/>
        </p:nvSpPr>
        <p:spPr>
          <a:xfrm>
            <a:off x="2482453" y="3429000"/>
            <a:ext cx="187523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7B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Tavily API</a:t>
            </a:r>
            <a:endParaRPr lang="en-US" sz="837" dirty="0"/>
          </a:p>
        </p:txBody>
      </p:sp>
      <p:sp>
        <p:nvSpPr>
          <p:cNvPr id="29" name="Text 22"/>
          <p:cNvSpPr/>
          <p:nvPr/>
        </p:nvSpPr>
        <p:spPr>
          <a:xfrm>
            <a:off x="2482453" y="3636169"/>
            <a:ext cx="187523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Specialized search for financial news and reports</a:t>
            </a:r>
            <a:endParaRPr lang="en-US" sz="732" dirty="0"/>
          </a:p>
        </p:txBody>
      </p:sp>
      <p:sp>
        <p:nvSpPr>
          <p:cNvPr id="30" name="Text 23"/>
          <p:cNvSpPr/>
          <p:nvPr/>
        </p:nvSpPr>
        <p:spPr>
          <a:xfrm>
            <a:off x="285750" y="4121944"/>
            <a:ext cx="41433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800" b="1" dirty="0">
                <a:solidFill>
                  <a:srgbClr val="007B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Components</a:t>
            </a:r>
            <a:endParaRPr lang="en-US" sz="1800" dirty="0"/>
          </a:p>
        </p:txBody>
      </p:sp>
      <p:pic>
        <p:nvPicPr>
          <p:cNvPr id="3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607719"/>
            <a:ext cx="176808" cy="157163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569714" y="4607719"/>
            <a:ext cx="38469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Orchestration React Agent coordinates all specialized agents</a:t>
            </a:r>
            <a:endParaRPr lang="en-US" sz="1046" dirty="0"/>
          </a:p>
        </p:txBody>
      </p:sp>
      <p:pic>
        <p:nvPicPr>
          <p:cNvPr id="3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929188"/>
            <a:ext cx="196453" cy="157163"/>
          </a:xfrm>
          <a:prstGeom prst="rect">
            <a:avLst/>
          </a:prstGeom>
        </p:spPr>
      </p:pic>
      <p:sp>
        <p:nvSpPr>
          <p:cNvPr id="34" name="Text 25"/>
          <p:cNvSpPr/>
          <p:nvPr/>
        </p:nvSpPr>
        <p:spPr>
          <a:xfrm>
            <a:off x="589359" y="4929188"/>
            <a:ext cx="329505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Five specialized React Agents for each risk category</a:t>
            </a:r>
            <a:endParaRPr lang="en-US" sz="1046" dirty="0"/>
          </a:p>
        </p:txBody>
      </p:sp>
      <p:pic>
        <p:nvPicPr>
          <p:cNvPr id="3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875" y="1396603"/>
            <a:ext cx="4143375" cy="2857500"/>
          </a:xfrm>
          <a:prstGeom prst="rect">
            <a:avLst/>
          </a:prstGeom>
        </p:spPr>
      </p:pic>
      <p:pic>
        <p:nvPicPr>
          <p:cNvPr id="3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4875" y="4368403"/>
            <a:ext cx="1015975" cy="571500"/>
          </a:xfrm>
          <a:prstGeom prst="rect">
            <a:avLst/>
          </a:prstGeom>
        </p:spPr>
      </p:pic>
      <p:pic>
        <p:nvPicPr>
          <p:cNvPr id="3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5308" y="4368403"/>
            <a:ext cx="1785938" cy="571500"/>
          </a:xfrm>
          <a:prstGeom prst="rect">
            <a:avLst/>
          </a:prstGeom>
        </p:spPr>
      </p:pic>
      <p:pic>
        <p:nvPicPr>
          <p:cNvPr id="3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65703" y="4368403"/>
            <a:ext cx="1092547" cy="571500"/>
          </a:xfrm>
          <a:prstGeom prst="rect">
            <a:avLst/>
          </a:prstGeom>
        </p:spPr>
      </p:pic>
      <p:sp>
        <p:nvSpPr>
          <p:cNvPr id="39" name="Text 26"/>
          <p:cNvSpPr/>
          <p:nvPr/>
        </p:nvSpPr>
        <p:spPr>
          <a:xfrm>
            <a:off x="285750" y="5464969"/>
            <a:ext cx="8380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C75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FinRisk AI</a:t>
            </a:r>
            <a:endParaRPr lang="en-US" sz="837" dirty="0"/>
          </a:p>
        </p:txBody>
      </p:sp>
      <p:sp>
        <p:nvSpPr>
          <p:cNvPr id="40" name="Text 27"/>
          <p:cNvSpPr/>
          <p:nvPr/>
        </p:nvSpPr>
        <p:spPr>
          <a:xfrm>
            <a:off x="8792868" y="5464969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C75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578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7623693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700" b="1" dirty="0">
                <a:solidFill>
                  <a:srgbClr val="21252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Impact: Quantifiable Risk Scores for UBS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85750" y="1085850"/>
            <a:ext cx="41433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800" b="1" dirty="0">
                <a:solidFill>
                  <a:srgbClr val="007B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Scoring Methodology</a:t>
            </a:r>
            <a:endParaRPr lang="en-US" sz="18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71625"/>
            <a:ext cx="157163" cy="1571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50069" y="1571625"/>
            <a:ext cx="289500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key parameters for each risk category</a:t>
            </a:r>
            <a:endParaRPr lang="en-US" sz="1046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893094"/>
            <a:ext cx="157163" cy="1571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0069" y="1893094"/>
            <a:ext cx="294143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top 5 keywords with maximum impact</a:t>
            </a:r>
            <a:endParaRPr lang="en-US" sz="1046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214563"/>
            <a:ext cx="196453" cy="15716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359" y="2214563"/>
            <a:ext cx="351115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Assign sentiment scores (0-1) based on impact severity</a:t>
            </a:r>
            <a:endParaRPr lang="en-US" sz="1046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536031"/>
            <a:ext cx="117872" cy="15716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10778" y="2536031"/>
            <a:ext cx="31218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Aggregate into composite score per risk category</a:t>
            </a:r>
            <a:endParaRPr lang="en-US" sz="1046" dirty="0"/>
          </a:p>
        </p:txBody>
      </p:sp>
      <p:sp>
        <p:nvSpPr>
          <p:cNvPr id="13" name="Shape 6"/>
          <p:cNvSpPr/>
          <p:nvPr/>
        </p:nvSpPr>
        <p:spPr>
          <a:xfrm>
            <a:off x="285750" y="3214688"/>
            <a:ext cx="4143375" cy="1471613"/>
          </a:xfrm>
          <a:prstGeom prst="rect">
            <a:avLst/>
          </a:prstGeom>
          <a:solidFill>
            <a:srgbClr val="007BFF">
              <a:alpha val="10000"/>
            </a:srgbClr>
          </a:solidFill>
          <a:ln/>
        </p:spPr>
      </p:sp>
      <p:sp>
        <p:nvSpPr>
          <p:cNvPr id="14" name="Shape 7"/>
          <p:cNvSpPr/>
          <p:nvPr/>
        </p:nvSpPr>
        <p:spPr>
          <a:xfrm>
            <a:off x="285750" y="3214688"/>
            <a:ext cx="28575" cy="1471613"/>
          </a:xfrm>
          <a:prstGeom prst="rect">
            <a:avLst/>
          </a:prstGeom>
          <a:solidFill>
            <a:srgbClr val="007BFF"/>
          </a:solidFill>
          <a:ln/>
        </p:spPr>
      </p:sp>
      <p:sp>
        <p:nvSpPr>
          <p:cNvPr id="15" name="Text 8"/>
          <p:cNvSpPr/>
          <p:nvPr/>
        </p:nvSpPr>
        <p:spPr>
          <a:xfrm>
            <a:off x="428625" y="3357563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7B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Value for UBS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428625" y="3686175"/>
            <a:ext cx="3857625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Enables data-driven decision making, early risk detection, enhanced regulatory compliance, and competitive advantage through AI-powered risk intelligence. </a:t>
            </a:r>
            <a:endParaRPr lang="en-US" sz="1046" dirty="0"/>
          </a:p>
        </p:txBody>
      </p:sp>
      <p:sp>
        <p:nvSpPr>
          <p:cNvPr id="17" name="Shape 10"/>
          <p:cNvSpPr/>
          <p:nvPr/>
        </p:nvSpPr>
        <p:spPr>
          <a:xfrm>
            <a:off x="4714875" y="1350169"/>
            <a:ext cx="4143375" cy="2857500"/>
          </a:xfrm>
          <a:prstGeom prst="rect">
            <a:avLst/>
          </a:prstGeom>
          <a:solidFill>
            <a:srgbClr val="FFFFFF">
              <a:alpha val="80000"/>
            </a:srgbClr>
          </a:solidFill>
          <a:ln w="198">
            <a:solidFill>
              <a:srgbClr val="007BFF">
                <a:alpha val="30000"/>
              </a:srgbClr>
            </a:solidFill>
            <a:prstDash val="solid"/>
          </a:ln>
        </p:spPr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0" y="1493044"/>
            <a:ext cx="3829050" cy="25431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285750" y="4686300"/>
            <a:ext cx="8380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C75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FinRisk AI</a:t>
            </a:r>
            <a:endParaRPr lang="en-US" sz="837" dirty="0"/>
          </a:p>
        </p:txBody>
      </p:sp>
      <p:sp>
        <p:nvSpPr>
          <p:cNvPr id="20" name="Text 12"/>
          <p:cNvSpPr/>
          <p:nvPr/>
        </p:nvSpPr>
        <p:spPr>
          <a:xfrm>
            <a:off x="8792868" y="4686300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C75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649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6126938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700" b="1" dirty="0">
                <a:solidFill>
                  <a:srgbClr val="21252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Vision: Scaling and Evolution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85750" y="1085850"/>
            <a:ext cx="41433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800" b="1" dirty="0">
                <a:solidFill>
                  <a:srgbClr val="007B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Roadmap for Enhancement</a:t>
            </a:r>
            <a:endParaRPr lang="en-US" sz="18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71625"/>
            <a:ext cx="176808" cy="1571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69714" y="1571625"/>
            <a:ext cx="279856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data integration with market feeds</a:t>
            </a:r>
            <a:endParaRPr lang="en-US" sz="1046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893094"/>
            <a:ext cx="157163" cy="1571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0069" y="1893094"/>
            <a:ext cx="323790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predictive modeling for trend forecasting</a:t>
            </a:r>
            <a:endParaRPr lang="en-US" sz="1046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214563"/>
            <a:ext cx="157163" cy="15716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0069" y="2214563"/>
            <a:ext cx="28717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Customizable risk parameters and thresholds</a:t>
            </a:r>
            <a:endParaRPr lang="en-US" sz="1046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536031"/>
            <a:ext cx="176808" cy="15716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69714" y="2536031"/>
            <a:ext cx="265211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dashboards for risk monitoring</a:t>
            </a:r>
            <a:endParaRPr lang="en-US" sz="1046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857500"/>
            <a:ext cx="157163" cy="157163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50069" y="2857500"/>
            <a:ext cx="276641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Expansion to global markets and currencies</a:t>
            </a:r>
            <a:endParaRPr lang="en-US" sz="1046" dirty="0"/>
          </a:p>
        </p:txBody>
      </p:sp>
      <p:sp>
        <p:nvSpPr>
          <p:cNvPr id="15" name="Shape 7"/>
          <p:cNvSpPr/>
          <p:nvPr/>
        </p:nvSpPr>
        <p:spPr>
          <a:xfrm>
            <a:off x="285750" y="3536156"/>
            <a:ext cx="4143375" cy="1257300"/>
          </a:xfrm>
          <a:prstGeom prst="rect">
            <a:avLst/>
          </a:prstGeom>
          <a:solidFill>
            <a:srgbClr val="DC3545">
              <a:alpha val="10000"/>
            </a:srgbClr>
          </a:solidFill>
          <a:ln/>
        </p:spPr>
      </p:sp>
      <p:sp>
        <p:nvSpPr>
          <p:cNvPr id="16" name="Shape 8"/>
          <p:cNvSpPr/>
          <p:nvPr/>
        </p:nvSpPr>
        <p:spPr>
          <a:xfrm>
            <a:off x="285750" y="3536156"/>
            <a:ext cx="28575" cy="1257300"/>
          </a:xfrm>
          <a:prstGeom prst="rect">
            <a:avLst/>
          </a:prstGeom>
          <a:solidFill>
            <a:srgbClr val="DC3545"/>
          </a:solidFill>
          <a:ln/>
        </p:spPr>
      </p:sp>
      <p:sp>
        <p:nvSpPr>
          <p:cNvPr id="17" name="Text 9"/>
          <p:cNvSpPr/>
          <p:nvPr/>
        </p:nvSpPr>
        <p:spPr>
          <a:xfrm>
            <a:off x="428625" y="3679031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DC354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Long-term Vision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428625" y="4007644"/>
            <a:ext cx="3857625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Transform UBS into the industry leader in AI-powered risk intelligence, setting new standards for proactive financial risk management. </a:t>
            </a:r>
            <a:endParaRPr lang="en-US" sz="1046" dirty="0"/>
          </a:p>
        </p:txBody>
      </p:sp>
      <p:sp>
        <p:nvSpPr>
          <p:cNvPr id="19" name="Shape 11"/>
          <p:cNvSpPr/>
          <p:nvPr/>
        </p:nvSpPr>
        <p:spPr>
          <a:xfrm>
            <a:off x="4714875" y="1510903"/>
            <a:ext cx="4143375" cy="2857500"/>
          </a:xfrm>
          <a:prstGeom prst="rect">
            <a:avLst/>
          </a:prstGeom>
          <a:solidFill>
            <a:srgbClr val="FFFFFF">
              <a:alpha val="80000"/>
            </a:srgbClr>
          </a:solidFill>
          <a:ln w="198">
            <a:solidFill>
              <a:srgbClr val="007BFF">
                <a:alpha val="30000"/>
              </a:srgbClr>
            </a:solidFill>
            <a:prstDash val="solid"/>
          </a:ln>
        </p:spPr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750" y="1653778"/>
            <a:ext cx="3829050" cy="2543175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285750" y="5007769"/>
            <a:ext cx="8380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C75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FinRisk AI</a:t>
            </a:r>
            <a:endParaRPr lang="en-US" sz="837" dirty="0"/>
          </a:p>
        </p:txBody>
      </p:sp>
      <p:sp>
        <p:nvSpPr>
          <p:cNvPr id="22" name="Text 13"/>
          <p:cNvSpPr/>
          <p:nvPr/>
        </p:nvSpPr>
        <p:spPr>
          <a:xfrm>
            <a:off x="8792868" y="5007769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C75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4650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235097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700" b="1" dirty="0">
                <a:solidFill>
                  <a:srgbClr val="21252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Call to Action: Join Us in Revolutionizing Finance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85750" y="1085850"/>
            <a:ext cx="41433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800" b="1" dirty="0">
                <a:solidFill>
                  <a:srgbClr val="007B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Choose Our Solution?</a:t>
            </a:r>
            <a:endParaRPr lang="en-US" sz="18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600200"/>
            <a:ext cx="157163" cy="1571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50069" y="1571625"/>
            <a:ext cx="386119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risk assessment across all financial domains</a:t>
            </a:r>
            <a:endParaRPr lang="en-US" sz="1046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921669"/>
            <a:ext cx="157163" cy="1571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0069" y="1893094"/>
            <a:ext cx="33879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Data-driven decision making with quantifiable metrics</a:t>
            </a:r>
            <a:endParaRPr lang="en-US" sz="1046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243138"/>
            <a:ext cx="157163" cy="15716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0069" y="2214563"/>
            <a:ext cx="310217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Early warning system for emerging financial risks</a:t>
            </a:r>
            <a:endParaRPr lang="en-US" sz="1046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564606"/>
            <a:ext cx="157163" cy="15716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50069" y="2536031"/>
            <a:ext cx="316289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human bias through AI-powered analysis</a:t>
            </a:r>
            <a:endParaRPr lang="en-US" sz="1046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886075"/>
            <a:ext cx="157163" cy="157163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50069" y="2857500"/>
            <a:ext cx="262711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Competitive advantage in risk intelligence</a:t>
            </a:r>
            <a:endParaRPr lang="en-US" sz="1046" dirty="0"/>
          </a:p>
        </p:txBody>
      </p:sp>
      <p:sp>
        <p:nvSpPr>
          <p:cNvPr id="15" name="Shape 7"/>
          <p:cNvSpPr/>
          <p:nvPr/>
        </p:nvSpPr>
        <p:spPr>
          <a:xfrm>
            <a:off x="285750" y="3536156"/>
            <a:ext cx="4143375" cy="2257425"/>
          </a:xfrm>
          <a:prstGeom prst="rect">
            <a:avLst/>
          </a:prstGeom>
          <a:solidFill>
            <a:srgbClr val="DC3545">
              <a:alpha val="10000"/>
            </a:srgbClr>
          </a:solidFill>
          <a:ln w="198">
            <a:solidFill>
              <a:srgbClr val="007BFF"/>
            </a:solidFill>
            <a:prstDash val="solid"/>
          </a:ln>
        </p:spPr>
      </p:sp>
      <p:sp>
        <p:nvSpPr>
          <p:cNvPr id="16" name="Text 8"/>
          <p:cNvSpPr/>
          <p:nvPr/>
        </p:nvSpPr>
        <p:spPr>
          <a:xfrm>
            <a:off x="500063" y="3750469"/>
            <a:ext cx="371475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DC354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Ready to Transform Risk Management?</a:t>
            </a:r>
            <a:endParaRPr lang="en-US" sz="2025" dirty="0"/>
          </a:p>
        </p:txBody>
      </p:sp>
      <p:sp>
        <p:nvSpPr>
          <p:cNvPr id="17" name="Text 9"/>
          <p:cNvSpPr/>
          <p:nvPr/>
        </p:nvSpPr>
        <p:spPr>
          <a:xfrm>
            <a:off x="500063" y="4664869"/>
            <a:ext cx="3714750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238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Partner with us to implement the Financial Risk Analyzer Agent and lead the industry in AI-powered risk intelligence. </a:t>
            </a:r>
            <a:endParaRPr lang="en-US" sz="1238" dirty="0"/>
          </a:p>
        </p:txBody>
      </p:sp>
      <p:sp>
        <p:nvSpPr>
          <p:cNvPr id="18" name="Text 10"/>
          <p:cNvSpPr/>
          <p:nvPr/>
        </p:nvSpPr>
        <p:spPr>
          <a:xfrm>
            <a:off x="5743519" y="2593181"/>
            <a:ext cx="208608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b="1" dirty="0">
                <a:solidFill>
                  <a:srgbClr val="DC354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Meet Team FinRisk AI</a:t>
            </a:r>
            <a:endParaRPr lang="en-US" sz="1575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226" y="3036094"/>
            <a:ext cx="342900" cy="34290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5451518" y="3378994"/>
            <a:ext cx="6163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21252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Alex Chen</a:t>
            </a:r>
            <a:endParaRPr lang="en-US" sz="837" dirty="0"/>
          </a:p>
        </p:txBody>
      </p:sp>
      <p:sp>
        <p:nvSpPr>
          <p:cNvPr id="21" name="Text 12"/>
          <p:cNvSpPr/>
          <p:nvPr/>
        </p:nvSpPr>
        <p:spPr>
          <a:xfrm>
            <a:off x="5451518" y="3586163"/>
            <a:ext cx="6163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007B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Architect</a:t>
            </a:r>
            <a:endParaRPr lang="en-US" sz="837" dirty="0"/>
          </a:p>
        </p:txBody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432" y="3036094"/>
            <a:ext cx="342900" cy="34290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6282147" y="3378994"/>
            <a:ext cx="89349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21252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Sarah Johnson</a:t>
            </a:r>
            <a:endParaRPr lang="en-US" sz="837" dirty="0"/>
          </a:p>
        </p:txBody>
      </p:sp>
      <p:sp>
        <p:nvSpPr>
          <p:cNvPr id="24" name="Text 14"/>
          <p:cNvSpPr/>
          <p:nvPr/>
        </p:nvSpPr>
        <p:spPr>
          <a:xfrm>
            <a:off x="6282147" y="3586163"/>
            <a:ext cx="89349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007B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Financial Analyst</a:t>
            </a:r>
            <a:endParaRPr lang="en-US" sz="837" dirty="0"/>
          </a:p>
        </p:txBody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4318" y="3036094"/>
            <a:ext cx="342900" cy="342900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7389958" y="3378994"/>
            <a:ext cx="73164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21252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Michael Lee</a:t>
            </a:r>
            <a:endParaRPr lang="en-US" sz="837" dirty="0"/>
          </a:p>
        </p:txBody>
      </p:sp>
      <p:sp>
        <p:nvSpPr>
          <p:cNvPr id="27" name="Text 16"/>
          <p:cNvSpPr/>
          <p:nvPr/>
        </p:nvSpPr>
        <p:spPr>
          <a:xfrm>
            <a:off x="7389958" y="3586163"/>
            <a:ext cx="73164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007B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Scientist</a:t>
            </a:r>
            <a:endParaRPr lang="en-US" sz="837" dirty="0"/>
          </a:p>
        </p:txBody>
      </p:sp>
      <p:pic>
        <p:nvPicPr>
          <p:cNvPr id="2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2457" y="4079081"/>
            <a:ext cx="142875" cy="142875"/>
          </a:xfrm>
          <a:prstGeom prst="rect">
            <a:avLst/>
          </a:prstGeom>
        </p:spPr>
      </p:pic>
      <p:sp>
        <p:nvSpPr>
          <p:cNvPr id="29" name="Text 17"/>
          <p:cNvSpPr/>
          <p:nvPr/>
        </p:nvSpPr>
        <p:spPr>
          <a:xfrm>
            <a:off x="6296769" y="4052292"/>
            <a:ext cx="11938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4950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contact@finrisk.ai </a:t>
            </a:r>
            <a:endParaRPr lang="en-US" sz="1046" dirty="0"/>
          </a:p>
        </p:txBody>
      </p:sp>
      <p:sp>
        <p:nvSpPr>
          <p:cNvPr id="30" name="Text 18"/>
          <p:cNvSpPr/>
          <p:nvPr/>
        </p:nvSpPr>
        <p:spPr>
          <a:xfrm>
            <a:off x="285750" y="5979319"/>
            <a:ext cx="112209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C75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UBS Hackathon 2025</a:t>
            </a:r>
            <a:endParaRPr lang="en-US" sz="837" dirty="0"/>
          </a:p>
        </p:txBody>
      </p:sp>
      <p:sp>
        <p:nvSpPr>
          <p:cNvPr id="31" name="Text 19"/>
          <p:cNvSpPr/>
          <p:nvPr/>
        </p:nvSpPr>
        <p:spPr>
          <a:xfrm>
            <a:off x="8792868" y="5979319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C75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2025-07-06T12:27:49Z</dcterms:created>
  <dcterms:modified xsi:type="dcterms:W3CDTF">2025-07-06T12:27:49Z</dcterms:modified>
</cp:coreProperties>
</file>